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693400" cy="1512252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000000"/>
          </p15:clr>
        </p15:guide>
        <p15:guide id="2" pos="3369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36" y="54"/>
      </p:cViewPr>
      <p:guideLst>
        <p:guide orient="horz" pos="4763"/>
        <p:guide pos="33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Διαφάνεια τίτλου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t" anchorCtr="0">
            <a:normAutofit/>
          </a:bodyPr>
          <a:lstStyle>
            <a:lvl1pPr lvl="0" algn="ctr">
              <a:spcBef>
                <a:spcPts val="1040"/>
              </a:spcBef>
              <a:spcAft>
                <a:spcPts val="0"/>
              </a:spcAft>
              <a:buClr>
                <a:srgbClr val="888888"/>
              </a:buClr>
              <a:buSzPts val="5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900"/>
              </a:spcBef>
              <a:spcAft>
                <a:spcPts val="0"/>
              </a:spcAft>
              <a:buClr>
                <a:srgbClr val="888888"/>
              </a:buClr>
              <a:buSzPts val="45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780"/>
              </a:spcBef>
              <a:spcAft>
                <a:spcPts val="0"/>
              </a:spcAft>
              <a:buClr>
                <a:srgbClr val="888888"/>
              </a:buClr>
              <a:buSzPts val="39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dt" idx="10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ftr" idx="11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ldNum" idx="12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Τίτλος και Κατακόρυφο κείμενο" type="vertTx">
  <p:cSld name="VERTICAL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body" idx="1"/>
          </p:nvPr>
        </p:nvSpPr>
        <p:spPr>
          <a:xfrm rot="5400000">
            <a:off x="356618" y="3706644"/>
            <a:ext cx="9980167" cy="9624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dt" idx="10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ftr" idx="11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sldNum" idx="12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Κατακόρυφος τίτλος και Κείμενο" type="vertTitleAndTx">
  <p:cSld name="VERTICAL_TITLE_AND_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>
            <a:spLocks noGrp="1"/>
          </p:cNvSpPr>
          <p:nvPr>
            <p:ph type="title"/>
          </p:nvPr>
        </p:nvSpPr>
        <p:spPr>
          <a:xfrm rot="5400000">
            <a:off x="-2637945" y="11909361"/>
            <a:ext cx="24084021" cy="2526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 rot="5400000">
            <a:off x="-7780428" y="9471784"/>
            <a:ext cx="24084021" cy="7401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dt" idx="10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ftr" idx="11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Τίτλος και Αντικείμενο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ftr" idx="11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Κεφαλίδα ενότητας" type="secHead">
  <p:cSld name="SECTION_HEADER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0"/>
              <a:buFont typeface="Calibri"/>
              <a:buNone/>
              <a:defRPr sz="65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b" anchorCtr="0">
            <a:normAutofit/>
          </a:bodyPr>
          <a:lstStyle>
            <a:lvl1pPr marL="457200" lvl="0" indent="-228600" algn="l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 sz="32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580"/>
              </a:spcBef>
              <a:spcAft>
                <a:spcPts val="0"/>
              </a:spcAft>
              <a:buClr>
                <a:srgbClr val="888888"/>
              </a:buClr>
              <a:buSzPts val="2900"/>
              <a:buNone/>
              <a:defRPr sz="29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500"/>
              <a:buNone/>
              <a:defRPr sz="25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460"/>
              </a:spcBef>
              <a:spcAft>
                <a:spcPts val="0"/>
              </a:spcAft>
              <a:buClr>
                <a:srgbClr val="888888"/>
              </a:buClr>
              <a:buSzPts val="2300"/>
              <a:buNone/>
              <a:defRPr sz="23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460"/>
              </a:spcBef>
              <a:spcAft>
                <a:spcPts val="0"/>
              </a:spcAft>
              <a:buClr>
                <a:srgbClr val="888888"/>
              </a:buClr>
              <a:buSzPts val="2300"/>
              <a:buNone/>
              <a:defRPr sz="23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460"/>
              </a:spcBef>
              <a:spcAft>
                <a:spcPts val="0"/>
              </a:spcAft>
              <a:buClr>
                <a:srgbClr val="888888"/>
              </a:buClr>
              <a:buSzPts val="2300"/>
              <a:buNone/>
              <a:defRPr sz="23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460"/>
              </a:spcBef>
              <a:spcAft>
                <a:spcPts val="0"/>
              </a:spcAft>
              <a:buClr>
                <a:srgbClr val="888888"/>
              </a:buClr>
              <a:buSzPts val="2300"/>
              <a:buNone/>
              <a:defRPr sz="23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460"/>
              </a:spcBef>
              <a:spcAft>
                <a:spcPts val="0"/>
              </a:spcAft>
              <a:buClr>
                <a:srgbClr val="888888"/>
              </a:buClr>
              <a:buSzPts val="2300"/>
              <a:buNone/>
              <a:defRPr sz="23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460"/>
              </a:spcBef>
              <a:spcAft>
                <a:spcPts val="0"/>
              </a:spcAft>
              <a:buClr>
                <a:srgbClr val="888888"/>
              </a:buClr>
              <a:buSzPts val="2300"/>
              <a:buNone/>
              <a:defRPr sz="2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ftr" idx="11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Δύο περιεχόμενα" type="twoObj">
  <p:cSld name="TWO_OBJECT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560662" y="6588099"/>
            <a:ext cx="4964263" cy="18626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t" anchorCtr="0">
            <a:normAutofit/>
          </a:bodyPr>
          <a:lstStyle>
            <a:lvl1pPr marL="457200" lvl="0" indent="-51435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500"/>
              <a:buChar char="•"/>
              <a:defRPr sz="4500"/>
            </a:lvl1pPr>
            <a:lvl2pPr marL="914400" lvl="1" indent="-476250" algn="l">
              <a:spcBef>
                <a:spcPts val="780"/>
              </a:spcBef>
              <a:spcAft>
                <a:spcPts val="0"/>
              </a:spcAft>
              <a:buClr>
                <a:schemeClr val="dk1"/>
              </a:buClr>
              <a:buSzPts val="3900"/>
              <a:buChar char="–"/>
              <a:defRPr sz="3900"/>
            </a:lvl2pPr>
            <a:lvl3pPr marL="1371600" lvl="2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3pPr>
            <a:lvl4pPr marL="1828800" lvl="3" indent="-41275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–"/>
              <a:defRPr sz="2900"/>
            </a:lvl4pPr>
            <a:lvl5pPr marL="2286000" lvl="4" indent="-41275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»"/>
              <a:defRPr sz="2900"/>
            </a:lvl5pPr>
            <a:lvl6pPr marL="2743200" lvl="5" indent="-41275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  <a:defRPr sz="2900"/>
            </a:lvl6pPr>
            <a:lvl7pPr marL="3200400" lvl="6" indent="-41275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  <a:defRPr sz="2900"/>
            </a:lvl7pPr>
            <a:lvl8pPr marL="3657600" lvl="7" indent="-41275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  <a:defRPr sz="2900"/>
            </a:lvl8pPr>
            <a:lvl9pPr marL="4114800" lvl="8" indent="-41275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  <a:defRPr sz="29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5703147" y="6588099"/>
            <a:ext cx="4964263" cy="18626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t" anchorCtr="0">
            <a:normAutofit/>
          </a:bodyPr>
          <a:lstStyle>
            <a:lvl1pPr marL="457200" lvl="0" indent="-51435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500"/>
              <a:buChar char="•"/>
              <a:defRPr sz="4500"/>
            </a:lvl1pPr>
            <a:lvl2pPr marL="914400" lvl="1" indent="-476250" algn="l">
              <a:spcBef>
                <a:spcPts val="780"/>
              </a:spcBef>
              <a:spcAft>
                <a:spcPts val="0"/>
              </a:spcAft>
              <a:buClr>
                <a:schemeClr val="dk1"/>
              </a:buClr>
              <a:buSzPts val="3900"/>
              <a:buChar char="–"/>
              <a:defRPr sz="3900"/>
            </a:lvl2pPr>
            <a:lvl3pPr marL="1371600" lvl="2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3pPr>
            <a:lvl4pPr marL="1828800" lvl="3" indent="-41275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–"/>
              <a:defRPr sz="2900"/>
            </a:lvl4pPr>
            <a:lvl5pPr marL="2286000" lvl="4" indent="-41275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»"/>
              <a:defRPr sz="2900"/>
            </a:lvl5pPr>
            <a:lvl6pPr marL="2743200" lvl="5" indent="-41275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  <a:defRPr sz="2900"/>
            </a:lvl6pPr>
            <a:lvl7pPr marL="3200400" lvl="6" indent="-41275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  <a:defRPr sz="2900"/>
            </a:lvl7pPr>
            <a:lvl8pPr marL="3657600" lvl="7" indent="-41275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  <a:defRPr sz="2900"/>
            </a:lvl8pPr>
            <a:lvl9pPr marL="4114800" lvl="8" indent="-41275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  <a:defRPr sz="29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dt" idx="10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ftr" idx="11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Σύγκριση" type="twoTxTwoObj">
  <p:cSld name="TWO_OBJECTS_WITH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1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b" anchorCtr="0">
            <a:normAutofit/>
          </a:bodyPr>
          <a:lstStyle>
            <a:lvl1pPr marL="457200" lvl="0" indent="-228600" algn="l">
              <a:spcBef>
                <a:spcPts val="78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900" b="1"/>
            </a:lvl1pPr>
            <a:lvl2pPr marL="914400" lvl="1" indent="-228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 b="1"/>
            </a:lvl2pPr>
            <a:lvl3pPr marL="1371600" lvl="2" indent="-22860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 b="1"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 b="1"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 b="1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 b="1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 b="1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 b="1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 b="1"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2"/>
          </p:nvPr>
        </p:nvSpPr>
        <p:spPr>
          <a:xfrm>
            <a:off x="534672" y="4795800"/>
            <a:ext cx="4724775" cy="8712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t" anchorCtr="0">
            <a:normAutofit/>
          </a:bodyPr>
          <a:lstStyle>
            <a:lvl1pPr marL="457200" lvl="0" indent="-476250" algn="l">
              <a:spcBef>
                <a:spcPts val="780"/>
              </a:spcBef>
              <a:spcAft>
                <a:spcPts val="0"/>
              </a:spcAft>
              <a:buClr>
                <a:schemeClr val="dk1"/>
              </a:buClr>
              <a:buSzPts val="3900"/>
              <a:buChar char="•"/>
              <a:defRPr sz="3900"/>
            </a:lvl1pPr>
            <a:lvl2pPr marL="914400" lvl="1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–"/>
              <a:defRPr sz="3200"/>
            </a:lvl2pPr>
            <a:lvl3pPr marL="1371600" lvl="2" indent="-41275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  <a:defRPr sz="2900"/>
            </a:lvl3pPr>
            <a:lvl4pPr marL="1828800" lvl="3" indent="-38735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Char char="–"/>
              <a:defRPr sz="2500"/>
            </a:lvl4pPr>
            <a:lvl5pPr marL="2286000" lvl="4" indent="-38735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Char char="»"/>
              <a:defRPr sz="2500"/>
            </a:lvl5pPr>
            <a:lvl6pPr marL="2743200" lvl="5" indent="-38735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500"/>
            </a:lvl6pPr>
            <a:lvl7pPr marL="3200400" lvl="6" indent="-38735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500"/>
            </a:lvl7pPr>
            <a:lvl8pPr marL="3657600" lvl="7" indent="-38735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500"/>
            </a:lvl8pPr>
            <a:lvl9pPr marL="4114800" lvl="8" indent="-38735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500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3"/>
          </p:nvPr>
        </p:nvSpPr>
        <p:spPr>
          <a:xfrm>
            <a:off x="5432100" y="3385066"/>
            <a:ext cx="4726632" cy="1410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b" anchorCtr="0">
            <a:normAutofit/>
          </a:bodyPr>
          <a:lstStyle>
            <a:lvl1pPr marL="457200" lvl="0" indent="-228600" algn="l">
              <a:spcBef>
                <a:spcPts val="78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900" b="1"/>
            </a:lvl1pPr>
            <a:lvl2pPr marL="914400" lvl="1" indent="-228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 b="1"/>
            </a:lvl2pPr>
            <a:lvl3pPr marL="1371600" lvl="2" indent="-22860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 b="1"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 b="1"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 b="1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 b="1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 b="1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 b="1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 b="1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4"/>
          </p:nvPr>
        </p:nvSpPr>
        <p:spPr>
          <a:xfrm>
            <a:off x="5432100" y="4795800"/>
            <a:ext cx="4726632" cy="8712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t" anchorCtr="0">
            <a:normAutofit/>
          </a:bodyPr>
          <a:lstStyle>
            <a:lvl1pPr marL="457200" lvl="0" indent="-476250" algn="l">
              <a:spcBef>
                <a:spcPts val="780"/>
              </a:spcBef>
              <a:spcAft>
                <a:spcPts val="0"/>
              </a:spcAft>
              <a:buClr>
                <a:schemeClr val="dk1"/>
              </a:buClr>
              <a:buSzPts val="3900"/>
              <a:buChar char="•"/>
              <a:defRPr sz="3900"/>
            </a:lvl1pPr>
            <a:lvl2pPr marL="914400" lvl="1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–"/>
              <a:defRPr sz="3200"/>
            </a:lvl2pPr>
            <a:lvl3pPr marL="1371600" lvl="2" indent="-41275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  <a:defRPr sz="2900"/>
            </a:lvl3pPr>
            <a:lvl4pPr marL="1828800" lvl="3" indent="-38735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Char char="–"/>
              <a:defRPr sz="2500"/>
            </a:lvl4pPr>
            <a:lvl5pPr marL="2286000" lvl="4" indent="-38735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Char char="»"/>
              <a:defRPr sz="2500"/>
            </a:lvl5pPr>
            <a:lvl6pPr marL="2743200" lvl="5" indent="-38735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500"/>
            </a:lvl6pPr>
            <a:lvl7pPr marL="3200400" lvl="6" indent="-38735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500"/>
            </a:lvl7pPr>
            <a:lvl8pPr marL="3657600" lvl="7" indent="-38735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500"/>
            </a:lvl8pPr>
            <a:lvl9pPr marL="4114800" lvl="8" indent="-38735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5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dt" idx="10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ftr" idx="11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sldNum" idx="12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Μόνο τίτλος" type="titleOnly">
  <p:cSld name="TITLE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dt" idx="10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ftr" idx="11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sldNum" idx="12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Κενή" type="blank">
  <p:cSld name="BLANK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>
            <a:spLocks noGrp="1"/>
          </p:cNvSpPr>
          <p:nvPr>
            <p:ph type="dt" idx="10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ftr" idx="11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sldNum" idx="12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Περιεχόμενο με λεζάντα" type="objTx">
  <p:cSld name="OBJECT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4180821" y="602102"/>
            <a:ext cx="5977908" cy="12906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t" anchorCtr="0">
            <a:normAutofit/>
          </a:bodyPr>
          <a:lstStyle>
            <a:lvl1pPr marL="457200" lvl="0" indent="-558800" algn="l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Char char="•"/>
              <a:defRPr sz="5200"/>
            </a:lvl1pPr>
            <a:lvl2pPr marL="914400" lvl="1" indent="-51435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500"/>
              <a:buChar char="–"/>
              <a:defRPr sz="4500"/>
            </a:lvl2pPr>
            <a:lvl3pPr marL="1371600" lvl="2" indent="-476250" algn="l">
              <a:spcBef>
                <a:spcPts val="780"/>
              </a:spcBef>
              <a:spcAft>
                <a:spcPts val="0"/>
              </a:spcAft>
              <a:buClr>
                <a:schemeClr val="dk1"/>
              </a:buClr>
              <a:buSzPts val="3900"/>
              <a:buChar char="•"/>
              <a:defRPr sz="3900"/>
            </a:lvl3pPr>
            <a:lvl4pPr marL="1828800" lvl="3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–"/>
              <a:defRPr sz="3200"/>
            </a:lvl4pPr>
            <a:lvl5pPr marL="2286000" lvl="4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»"/>
              <a:defRPr sz="3200"/>
            </a:lvl5pPr>
            <a:lvl6pPr marL="2743200" lvl="5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6pPr>
            <a:lvl7pPr marL="3200400" lvl="6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7pPr>
            <a:lvl8pPr marL="3657600" lvl="7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8pPr>
            <a:lvl9pPr marL="4114800" lvl="8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2"/>
          </p:nvPr>
        </p:nvSpPr>
        <p:spPr>
          <a:xfrm>
            <a:off x="534671" y="3164531"/>
            <a:ext cx="3518056" cy="10344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t" anchorCtr="0">
            <a:normAutofit/>
          </a:bodyPr>
          <a:lstStyle>
            <a:lvl1pPr marL="457200" lvl="0" indent="-228600" algn="l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marL="2743200" lvl="5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marL="3200400" lvl="6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marL="3657600" lvl="7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marL="4114800" lvl="8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Εικόνα με λεζάντα" type="picTx">
  <p:cSld name="PICTURE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>
            <a:spLocks noGrp="1"/>
          </p:cNvSpPr>
          <p:nvPr>
            <p:ph type="pic" idx="2"/>
          </p:nvPr>
        </p:nvSpPr>
        <p:spPr>
          <a:xfrm>
            <a:off x="2095982" y="1351227"/>
            <a:ext cx="6416040" cy="9073515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0"/>
          <p:cNvSpPr txBox="1">
            <a:spLocks noGrp="1"/>
          </p:cNvSpPr>
          <p:nvPr>
            <p:ph type="body" idx="1"/>
          </p:nvPr>
        </p:nvSpPr>
        <p:spPr>
          <a:xfrm>
            <a:off x="2095982" y="11835480"/>
            <a:ext cx="6416040" cy="1774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t" anchorCtr="0">
            <a:normAutofit/>
          </a:bodyPr>
          <a:lstStyle>
            <a:lvl1pPr marL="457200" lvl="0" indent="-228600" algn="l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marL="2743200" lvl="5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marL="3200400" lvl="6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marL="3657600" lvl="7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marL="4114800" lvl="8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 descr="\\Epanserver02\espa_14-20\26_ΔΡΑΣΕΙΣ_ΕΝΙΣΧΥΣΗΣ_ΠΡΟΒΟΛΗ\4_ΤΟΥΡΙΣΜΟΣ\ΥΛΙΚΟ_ΔΙΚΑΙΟΥΧΩΝ\tourismosdikaiouxoiEPEND3.jp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-17463"/>
            <a:ext cx="10694988" cy="151574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100"/>
              <a:buFont typeface="Calibri"/>
              <a:buNone/>
              <a:defRPr sz="7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t" anchorCtr="0">
            <a:normAutofit/>
          </a:bodyPr>
          <a:lstStyle>
            <a:lvl1pPr marL="457200" marR="0" lvl="0" indent="-558800" algn="l" rtl="0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sz="5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14350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Char char="–"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76250" algn="l" rtl="0">
              <a:spcBef>
                <a:spcPts val="78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Arial"/>
              <a:buChar char="•"/>
              <a:defRPr sz="3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dt" idx="10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ftr" idx="11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sldNum" idx="12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425" tIns="73700" rIns="147425" bIns="73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/>
        </p:nvSpPr>
        <p:spPr>
          <a:xfrm>
            <a:off x="856853" y="3672830"/>
            <a:ext cx="9235561" cy="1754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200" b="0" i="0" u="none" strike="noStrike" cap="none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Η επιχείρηση</a:t>
            </a:r>
            <a:r>
              <a:rPr lang="en-US" sz="1200" b="0" i="0" u="none" strike="noStrike" cap="none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l-GR" sz="1200" b="0" i="0" u="none" strike="noStrike" cap="none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ΑΣΗΜΑΚΟΠΟΥΛΟΣ ΓΕΩΡΓΙΟΣ</a:t>
            </a:r>
            <a:r>
              <a:rPr lang="el-GR" sz="1200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l-GR" sz="1200" b="0" i="0" u="none" strike="noStrike" cap="none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που εδρεύει στην περιφέρεια ΠΕΛΟΠΟΝΝΗΣΟΥ εντάχθηκε στη Δράση «Ενίσχυση της Ίδρυσης και Λειτουργίας Νέων Τουριστικών Μικρομεσαίων Επιχειρήσεων» συνολικού προϋπολογισμού </a:t>
            </a:r>
            <a:r>
              <a:rPr lang="el-GR" sz="1200" b="1" i="0" u="none" strike="noStrike" cap="none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689 εκατ. € </a:t>
            </a:r>
            <a:r>
              <a:rPr lang="el-GR" sz="1200" b="0" i="0" u="none" strike="noStrike" cap="none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(500,6 εκατ. € από το </a:t>
            </a:r>
            <a:r>
              <a:rPr lang="el-GR" sz="1200" b="0" i="0" u="none" strike="noStrike" cap="none" dirty="0" err="1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ΕΠΑνΕΚ</a:t>
            </a:r>
            <a:r>
              <a:rPr lang="el-GR" sz="1200" b="0" i="0" u="none" strike="noStrike" cap="none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 και 188,4 εκατ. € από τα Περιφερειακά Επιχειρησιακά Προγράμματα)</a:t>
            </a:r>
            <a:r>
              <a:rPr lang="el-GR" sz="1200" b="1" i="0" u="none" strike="noStrike" cap="none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l-GR" sz="1200" b="0" i="0" u="none" strike="noStrike" cap="none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Η Δράση στοχεύει στην ενίσχυση της επιχειρηματικότητας  στον τομέα του Τουρισμού, μέσω της δημιουργίας νέων πολύ μικρών, μικρών και μεσαίων τουριστικών επιχειρήσεων. 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rgbClr val="00206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200" b="0" i="0" u="none" strike="noStrike" cap="none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Ο συνολικός προϋπολογισμός της επένδυσης είναι 397.595,00 € εκ των οποίων η δημόσια δαπάνη ανέρχεται </a:t>
            </a:r>
            <a:r>
              <a:rPr lang="el-GR" sz="1200" b="0" i="0" u="none" strike="noStrike" cap="none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σε 198.979,50</a:t>
            </a:r>
            <a:r>
              <a:rPr lang="el-GR" sz="120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l-GR" sz="1200" b="0" i="0" u="none" strike="noStrike" cap="none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€ </a:t>
            </a:r>
            <a:r>
              <a:rPr lang="el-GR" sz="1200" b="0" i="0" u="none" strike="noStrike" cap="none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και συγχρηματοδοτείται από την Ελλάδα και το Ευρωπαϊκό Ταμείο Περιφερειακής Ανάπτυξης της Ευρωπαϊκής Ένωσης. </a:t>
            </a:r>
            <a:endParaRPr sz="1200" b="1" i="0" u="none" strike="noStrike" cap="none" dirty="0">
              <a:solidFill>
                <a:srgbClr val="00206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875391" y="5485231"/>
            <a:ext cx="9217024" cy="6786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200" b="1" i="0" u="none" strike="noStrike" cap="none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200"/>
              <a:buFont typeface="Noto Sans Symbols"/>
              <a:buChar char="✔"/>
            </a:pPr>
            <a:r>
              <a:rPr lang="el-GR" sz="1200" b="0" i="0" u="none" strike="noStrike" cap="none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Κτίρια, λοιπές εγκαταστάσεις και περιβάλλων χώρος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200"/>
              <a:buFont typeface="Noto Sans Symbols"/>
              <a:buChar char="✔"/>
            </a:pPr>
            <a:r>
              <a:rPr lang="el-GR" sz="1200" b="0" i="0" u="none" strike="noStrike" cap="none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Μηχανήματα, εγκαταστάσεις και εξοπλισμός προστασίας περιβάλλοντος και εξοικονόμησης ενέργειας και ύδατος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200"/>
              <a:buFont typeface="Noto Sans Symbols"/>
              <a:buChar char="✔"/>
            </a:pPr>
            <a:r>
              <a:rPr lang="el-GR" sz="1200" b="0" i="0" u="none" strike="noStrike" cap="none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Μεταφορικά μέσα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200"/>
              <a:buFont typeface="Noto Sans Symbols"/>
              <a:buChar char="✔"/>
            </a:pPr>
            <a:r>
              <a:rPr lang="el-GR" sz="1200" b="0" i="0" u="none" strike="noStrike" cap="none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Πιστοποίηση συστημάτων διασφάλισης ποιότητας,  περιβαλλοντικής διαχείρισης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200"/>
              <a:buFont typeface="Noto Sans Symbols"/>
              <a:buChar char="✔"/>
            </a:pPr>
            <a:r>
              <a:rPr lang="el-GR" sz="1200" b="0" i="0" u="none" strike="noStrike" cap="none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Προβολή/Προώθηση - Συμμετοχή σε Εκθέσεις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200"/>
              <a:buFont typeface="Noto Sans Symbols"/>
              <a:buChar char="✔"/>
            </a:pPr>
            <a:r>
              <a:rPr lang="el-GR" sz="1200" b="0" i="0" u="none" strike="noStrike" cap="none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Τεχνικές μελέτες μηχανικού και υπηρεσίες φοροτεχνικού και νομικού συμβούλου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200"/>
              <a:buFont typeface="Noto Sans Symbols"/>
              <a:buChar char="✔"/>
            </a:pPr>
            <a:r>
              <a:rPr lang="el-GR" sz="1200" b="0" i="0" u="none" strike="noStrike" cap="none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Λογισμικά και υπηρεσίες λογισμικού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200"/>
              <a:buFont typeface="Noto Sans Symbols"/>
              <a:buChar char="✔"/>
            </a:pPr>
            <a:r>
              <a:rPr lang="el-GR" sz="1200" b="0" i="0" u="none" strike="noStrike" cap="none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Σύνταξη και παρακολούθηση υλοποίησης Επενδυτικού Σχεδίου </a:t>
            </a:r>
            <a:endParaRPr sz="1200" b="0" i="0" u="none" strike="noStrike" cap="none">
              <a:solidFill>
                <a:srgbClr val="00206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rgbClr val="00206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200" b="1" i="0" u="none" strike="noStrike" cap="none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Μέσω της συμμετοχής στη Δράση, η επιχείρηση πέτυχε:</a:t>
            </a:r>
            <a:endParaRPr/>
          </a:p>
          <a:p>
            <a:pPr marL="0" marR="0" lvl="0" indent="-76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200"/>
              <a:buFont typeface="Noto Sans Symbols"/>
              <a:buChar char="✔"/>
            </a:pPr>
            <a:r>
              <a:rPr lang="el-GR" sz="1200" b="0" i="0" u="none" strike="noStrike" cap="none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 βελτίωση της ανταγωνιστικότητας της </a:t>
            </a:r>
            <a:endParaRPr/>
          </a:p>
          <a:p>
            <a:pPr marL="0" marR="0" lvl="0" indent="-76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200"/>
              <a:buFont typeface="Noto Sans Symbols"/>
              <a:buChar char="✔"/>
            </a:pPr>
            <a:r>
              <a:rPr lang="el-GR" sz="1200" b="0" i="0" u="none" strike="noStrike" cap="none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 αύξηση της κερδοφορίας της </a:t>
            </a:r>
            <a:endParaRPr/>
          </a:p>
          <a:p>
            <a:pPr marL="0" marR="0" lvl="0" indent="-76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200"/>
              <a:buFont typeface="Noto Sans Symbols"/>
              <a:buChar char="✔"/>
            </a:pPr>
            <a:r>
              <a:rPr lang="el-GR" sz="1200" b="0" i="0" u="none" strike="noStrike" cap="none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 ενίσχυση της εξωστρέφειας</a:t>
            </a:r>
            <a:endParaRPr/>
          </a:p>
          <a:p>
            <a:pPr marL="0" marR="0" lvl="0" indent="-76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200"/>
              <a:buFont typeface="Noto Sans Symbols"/>
              <a:buChar char="✔"/>
            </a:pPr>
            <a:r>
              <a:rPr lang="el-GR" sz="1200" b="0" i="0" u="none" strike="noStrike" cap="none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 επέκταση της αγοράς με τη προσθήκη νέων προϊόντων &amp; υπηρεσιών</a:t>
            </a:r>
            <a:endParaRPr/>
          </a:p>
          <a:p>
            <a:pPr marL="0" marR="0" lvl="0" indent="-76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200"/>
              <a:buFont typeface="Noto Sans Symbols"/>
              <a:buChar char="✔"/>
            </a:pPr>
            <a:r>
              <a:rPr lang="el-GR" sz="1200" b="0" i="0" u="none" strike="noStrike" cap="none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 εξασφάλιση υψηλότερης ποιότητας προϊόντα &amp; υπηρεσίες </a:t>
            </a:r>
            <a:endParaRPr/>
          </a:p>
          <a:p>
            <a:pPr marL="0" marR="0" lvl="0" indent="-76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200"/>
              <a:buFont typeface="Noto Sans Symbols"/>
              <a:buChar char="✔"/>
            </a:pPr>
            <a:r>
              <a:rPr lang="el-GR" sz="1200" b="0" i="0" u="none" strike="noStrike" cap="none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 αύξηση της παραγωγικότητας &amp; βελτίωση λειτουργικών διαδικασιών</a:t>
            </a:r>
            <a:endParaRPr/>
          </a:p>
          <a:p>
            <a:pPr marL="0" marR="0" lvl="0" indent="-76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200"/>
              <a:buFont typeface="Noto Sans Symbols"/>
              <a:buChar char="✔"/>
            </a:pPr>
            <a:r>
              <a:rPr lang="el-GR" sz="1200" b="0" i="0" u="none" strike="noStrike" cap="none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 ενίσχυση της επιχειρηματικότητας</a:t>
            </a:r>
            <a:endParaRPr/>
          </a:p>
          <a:p>
            <a:pPr marL="0" marR="0" lvl="0" indent="-76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200"/>
              <a:buFont typeface="Noto Sans Symbols"/>
              <a:buChar char="✔"/>
            </a:pPr>
            <a:r>
              <a:rPr lang="el-GR" sz="1200" b="0" i="0" u="none" strike="noStrike" cap="none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 δημιουργία / διατήρηση ποιοτικών θέσεων εργασίας</a:t>
            </a:r>
            <a:endParaRPr/>
          </a:p>
          <a:p>
            <a:pPr marL="0" marR="0" lvl="0" indent="-76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200"/>
              <a:buFont typeface="Noto Sans Symbols"/>
              <a:buChar char="✔"/>
            </a:pPr>
            <a:r>
              <a:rPr lang="el-GR" sz="1200" b="0" i="0" u="none" strike="noStrike" cap="none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 Άλλο…………………………………………………………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 b="0" i="0" u="none" strike="noStrike" cap="none">
              <a:solidFill>
                <a:srgbClr val="00206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200" b="0" i="0" u="none" strike="noStrike" cap="none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Με τη συμβολή του ΕΠΑνΕΚ ενισχύθηκε η επιχείρηση αποφέροντας οφέλη στην ανταγωνιστικότητα της χώρας καθώς και στην τοπική οικονομία. </a:t>
            </a:r>
            <a:endParaRPr sz="1200" b="0" i="0" u="none" strike="noStrike" cap="none">
              <a:solidFill>
                <a:srgbClr val="00206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00206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</Words>
  <Application>Microsoft Office PowerPoint</Application>
  <PresentationFormat>Προσαρμογή</PresentationFormat>
  <Paragraphs>25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Noto Sans Symbols</vt:lpstr>
      <vt:lpstr>Verdana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PANAGIOTIS MANOLIS</cp:lastModifiedBy>
  <cp:revision>1</cp:revision>
  <dcterms:modified xsi:type="dcterms:W3CDTF">2024-08-12T13:10:21Z</dcterms:modified>
</cp:coreProperties>
</file>